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6" r:id="rId2"/>
    <p:sldId id="267" r:id="rId3"/>
    <p:sldId id="257" r:id="rId4"/>
    <p:sldId id="258" r:id="rId5"/>
    <p:sldId id="259" r:id="rId6"/>
    <p:sldId id="262" r:id="rId7"/>
    <p:sldId id="263" r:id="rId8"/>
    <p:sldId id="264" r:id="rId9"/>
    <p:sldId id="265" r:id="rId10"/>
    <p:sldId id="268" r:id="rId11"/>
    <p:sldId id="269" r:id="rId12"/>
  </p:sldIdLst>
  <p:sldSz cx="14630400" cy="8229600"/>
  <p:notesSz cx="8229600" cy="14630400"/>
  <p:embeddedFontLst>
    <p:embeddedFont>
      <p:font typeface="Cabin" panose="020B0604020202020204" charset="0"/>
      <p:regular r:id="rId14"/>
    </p:embeddedFont>
    <p:embeddedFont>
      <p:font typeface="Roboto" panose="02000000000000000000" pitchFamily="2" charset="0"/>
      <p:regular r:id="rId15"/>
      <p:bold r:id="rId16"/>
    </p:embeddedFont>
    <p:embeddedFont>
      <p:font typeface="Syne Extra Bold" panose="020B0604020202020204" charset="0"/>
      <p:regular r:id="rId17"/>
    </p:embeddedFont>
    <p:embeddedFont>
      <p:font typeface="Unbounded" panose="020B0604020202020204" charset="0"/>
      <p:regular r:id="rId18"/>
    </p:embeddedFont>
    <p:embeddedFont>
      <p:font typeface="Webdings" panose="05030102010509060703" pitchFamily="18" charset="2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6364" autoAdjust="0"/>
  </p:normalViewPr>
  <p:slideViewPr>
    <p:cSldViewPr snapToGrid="0" snapToObjects="1">
      <p:cViewPr varScale="1">
        <p:scale>
          <a:sx n="56" d="100"/>
          <a:sy n="56" d="100"/>
        </p:scale>
        <p:origin x="125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911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Assalamu-Alikum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I am A.K.M Jubair, My Roll Number is 22 MGT 048.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My presentation part is </a:t>
            </a: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Future Prospects and SWOT Analysis of Bangladesh Stock market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.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Let’s start with the </a:t>
            </a: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future prospects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 of the market. Experts believe that by 2025, the market could see a strong recovery if the right policies are implemented. The government is actively working on economic reforms to attract more investors and improve transparency.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Now, let’s take a look at the </a:t>
            </a: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SWOT analysis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—which covers the strengths, weaknesses, opportunities, and threats of the stock market.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The strengths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 include Bangladesh’s </a:t>
            </a: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growing economy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 with a young and energetic workforce. Recent </a:t>
            </a: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reforms and policy changes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 have improved market stability, and key sectors like </a:t>
            </a: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ready-made garments and textiles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 continue to drive economic growth.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However, there are also </a:t>
            </a: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weaknesses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 that hold the market back. </a:t>
            </a: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Low liquidity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 is a major issue.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Despite these weaknesses, there are exciting </a:t>
            </a: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opportunities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 ahead. With better reforms, both </a:t>
            </a: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local and foreign investors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 may show greater interest in the market. The rise of </a:t>
            </a:r>
            <a:r>
              <a:rPr lang="en-GB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digital trading and AI-powered stock analysis</a:t>
            </a: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 is making it easier for investors to trade and predict market trends.</a:t>
            </a: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[Findings &amp; Recommendations]*"The stock market in Bangladesh faces some challenges. Many investors focus on short-term gains, and rumors affect decisions. Financial institutions help keep the market running, but we need stronger rules and oversight. To improve the market, we suggest: Making stock exchanges independent. Strengthening market monitoring. Ensuring honesty in regulatory staff. Updating asset valuation policies. Increasing strong and reliable </a:t>
            </a:r>
            <a:r>
              <a:rPr lang="en-US"/>
              <a:t>stocks.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396434-AE62-59A6-5D01-AA7FC7622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42B3CD-A9CF-5CA5-C9F7-BD875BCBB2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785228-8311-50B2-9B9E-3C57365CA6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[Findings &amp; Recommendations]*"The stock market in Bangladesh faces some challenges. Many investors focus on short-term gains, and rumors affect decisions. Financial institutions help keep the market running, but we need stronger rules and oversight. To improve the market, we suggest: Making stock exchanges independent. Strengthening market monitoring. Ensuring honesty in regulatory staff. Updating asset valuation policies. Increasing strong and reliable stocks.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F8F0F5-2339-5291-77EA-63E9FC1DEE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70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A430414-807E-66CF-8BF7-C95EE7282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CE9B174-587F-3BE3-481C-76A5DC4E6498}"/>
              </a:ext>
            </a:extLst>
          </p:cNvPr>
          <p:cNvSpPr/>
          <p:nvPr/>
        </p:nvSpPr>
        <p:spPr>
          <a:xfrm>
            <a:off x="5850285" y="1533926"/>
            <a:ext cx="8643637" cy="2000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40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Syne Extra Bold" pitchFamily="34" charset="0"/>
              </a:rPr>
              <a:t>Current situation or condition of stock market of Bangladesh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</a:t>
            </a:r>
          </a:p>
          <a:p>
            <a:r>
              <a:rPr lang="en-US" sz="20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 Comprehensive Analysis</a:t>
            </a:r>
            <a:endParaRPr lang="en-US" sz="20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872140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07B19A-FF93-07B9-88BD-FD54B3681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46F9F026-6B9C-F032-9314-3605CA63B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7" name="Text 0">
            <a:extLst>
              <a:ext uri="{FF2B5EF4-FFF2-40B4-BE49-F238E27FC236}">
                <a16:creationId xmlns:a16="http://schemas.microsoft.com/office/drawing/2014/main" id="{E2B44CCF-3D6D-D49D-70A5-5978D7D3FF93}"/>
              </a:ext>
            </a:extLst>
          </p:cNvPr>
          <p:cNvSpPr/>
          <p:nvPr/>
        </p:nvSpPr>
        <p:spPr>
          <a:xfrm>
            <a:off x="6280190" y="20807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FF2F1E92-4EAF-22B6-A963-5C0006FEA730}"/>
              </a:ext>
            </a:extLst>
          </p:cNvPr>
          <p:cNvSpPr/>
          <p:nvPr/>
        </p:nvSpPr>
        <p:spPr>
          <a:xfrm>
            <a:off x="6280190" y="3129649"/>
            <a:ext cx="7556421" cy="3183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D7E5D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Bangladesh stock market is poised for significant growth and transformation. By leveraging its economic potential, embracing technological advancements, and continuing regulatory reforms, Bangladesh has the opportunity to build a robust, competitive, and transparent stock market that can attract investment from around the world and support the country’s broader economic development.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24230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5FCC2F2-226F-A001-3E9D-020B2A5F6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1CDF88-484D-09A1-291A-EDA8DA35F574}"/>
              </a:ext>
            </a:extLst>
          </p:cNvPr>
          <p:cNvSpPr txBox="1"/>
          <p:nvPr/>
        </p:nvSpPr>
        <p:spPr>
          <a:xfrm>
            <a:off x="1790700" y="3560802"/>
            <a:ext cx="52006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accent4">
                    <a:lumMod val="20000"/>
                    <a:lumOff val="80000"/>
                  </a:schemeClr>
                </a:solidFill>
                <a:latin typeface="Syne Extra Bold" panose="020B0604020202020204" charset="0"/>
              </a:rPr>
              <a:t>Thank You</a:t>
            </a:r>
            <a:endParaRPr lang="en-GB" sz="6600" dirty="0">
              <a:solidFill>
                <a:schemeClr val="accent4">
                  <a:lumMod val="20000"/>
                  <a:lumOff val="80000"/>
                </a:schemeClr>
              </a:solidFill>
              <a:latin typeface="Syne Extra 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64049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3AABF2-A7AE-C0ED-12DC-2157929D3ED8}"/>
              </a:ext>
            </a:extLst>
          </p:cNvPr>
          <p:cNvSpPr txBox="1"/>
          <p:nvPr/>
        </p:nvSpPr>
        <p:spPr>
          <a:xfrm>
            <a:off x="6934200" y="3200400"/>
            <a:ext cx="7153276" cy="34547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07000"/>
              </a:lnSpc>
              <a:spcAft>
                <a:spcPts val="800"/>
              </a:spcAft>
              <a:buSzPct val="50000"/>
              <a:buFont typeface="Webdings" panose="05030102010509060703" pitchFamily="18" charset="2"/>
              <a:buChar char=""/>
              <a:tabLst>
                <a:tab pos="914400" algn="l"/>
              </a:tabLst>
            </a:pPr>
            <a:r>
              <a:rPr lang="en-GB" sz="2000" kern="100" dirty="0">
                <a:solidFill>
                  <a:schemeClr val="bg1"/>
                </a:solidFill>
                <a:effectLst/>
                <a:latin typeface="Syne Extra Bol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Bangladesh stock market has evolved significantly.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ct val="50000"/>
              <a:buFont typeface="Webdings" panose="05030102010509060703" pitchFamily="18" charset="2"/>
              <a:buChar char=""/>
              <a:tabLst>
                <a:tab pos="914400" algn="l"/>
              </a:tabLst>
            </a:pPr>
            <a:r>
              <a:rPr lang="en-GB" sz="2000" kern="100" dirty="0">
                <a:solidFill>
                  <a:schemeClr val="bg1"/>
                </a:solidFill>
                <a:effectLst/>
                <a:latin typeface="Syne Extra Bol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DSEX index rose by 35.08% in early 2025.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ct val="50000"/>
              <a:buFont typeface="Webdings" panose="05030102010509060703" pitchFamily="18" charset="2"/>
              <a:buChar char=""/>
              <a:tabLst>
                <a:tab pos="914400" algn="l"/>
              </a:tabLst>
            </a:pPr>
            <a:r>
              <a:rPr lang="en-GB" sz="2000" kern="100" dirty="0">
                <a:solidFill>
                  <a:schemeClr val="bg1"/>
                </a:solidFill>
                <a:effectLst/>
                <a:latin typeface="Syne Extra Bol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Regulatory reforms have improved transparency and stability.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ct val="50000"/>
              <a:buFont typeface="Webdings" panose="05030102010509060703" pitchFamily="18" charset="2"/>
              <a:buChar char=""/>
              <a:tabLst>
                <a:tab pos="914400" algn="l"/>
              </a:tabLst>
            </a:pPr>
            <a:r>
              <a:rPr lang="en-GB" sz="2000" kern="100" dirty="0">
                <a:solidFill>
                  <a:schemeClr val="bg1"/>
                </a:solidFill>
                <a:effectLst/>
                <a:latin typeface="Syne Extra Bol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Challenges include speculative trading and low financial literacy.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ct val="50000"/>
              <a:buFont typeface="Webdings" panose="05030102010509060703" pitchFamily="18" charset="2"/>
              <a:buChar char=""/>
              <a:tabLst>
                <a:tab pos="914400" algn="l"/>
              </a:tabLst>
            </a:pPr>
            <a:r>
              <a:rPr lang="en-GB" sz="2000" kern="100" dirty="0">
                <a:solidFill>
                  <a:schemeClr val="bg1"/>
                </a:solidFill>
                <a:effectLst/>
                <a:latin typeface="Syne Extra Bol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Opportunities in digital transformation and green finance.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7DD7A6-77B3-8065-29F1-49BDA929E47B}"/>
              </a:ext>
            </a:extLst>
          </p:cNvPr>
          <p:cNvSpPr txBox="1"/>
          <p:nvPr/>
        </p:nvSpPr>
        <p:spPr>
          <a:xfrm>
            <a:off x="7315200" y="1954699"/>
            <a:ext cx="6168788" cy="727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4000" b="1" kern="100" dirty="0">
                <a:solidFill>
                  <a:schemeClr val="bg1"/>
                </a:solidFill>
                <a:effectLst/>
                <a:latin typeface="Syne Extra Bol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Executive Summary</a:t>
            </a:r>
            <a:endParaRPr lang="en-GB" sz="3600" kern="100" dirty="0">
              <a:solidFill>
                <a:schemeClr val="bg1"/>
              </a:solidFill>
              <a:effectLst/>
              <a:latin typeface="Syne Extra Bold" panose="020B060402020202020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8D970EB-3BB8-C16F-0842-E3683C324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1435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862698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92905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Background and Objectives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Background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stock market serves as a barometer of economic health. The Dhaka Stock Exchange (DSE) and Chittagong Stock Exchange (CSE) have experienced growth, but also historical crashes in 1996 and 2010-2011.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614761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Objectives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187785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primary goal is to analyze the current market scenario and investor behavior. Specific objectives include studying past market crashes, understanding investor trends, and examining regulatory aspects.</a:t>
            </a:r>
            <a:endParaRPr lang="en-US" sz="2000" dirty="0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8553" y="635675"/>
            <a:ext cx="6291858" cy="679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Historical Overview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139785" y="1661636"/>
            <a:ext cx="30480" cy="5932170"/>
          </a:xfrm>
          <a:prstGeom prst="roundRect">
            <a:avLst>
              <a:gd name="adj" fmla="val 113700"/>
            </a:avLst>
          </a:prstGeom>
          <a:solidFill>
            <a:srgbClr val="49606E"/>
          </a:solidFill>
          <a:ln/>
        </p:spPr>
      </p:sp>
      <p:sp>
        <p:nvSpPr>
          <p:cNvPr id="5" name="Shape 2"/>
          <p:cNvSpPr/>
          <p:nvPr/>
        </p:nvSpPr>
        <p:spPr>
          <a:xfrm>
            <a:off x="1384459" y="2166223"/>
            <a:ext cx="808553" cy="30480"/>
          </a:xfrm>
          <a:prstGeom prst="roundRect">
            <a:avLst>
              <a:gd name="adj" fmla="val 113700"/>
            </a:avLst>
          </a:prstGeom>
          <a:solidFill>
            <a:srgbClr val="49606E"/>
          </a:solidFill>
          <a:ln/>
        </p:spPr>
      </p:sp>
      <p:sp>
        <p:nvSpPr>
          <p:cNvPr id="6" name="Shape 3"/>
          <p:cNvSpPr/>
          <p:nvPr/>
        </p:nvSpPr>
        <p:spPr>
          <a:xfrm>
            <a:off x="895112" y="1921550"/>
            <a:ext cx="519827" cy="519827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1078111" y="2018348"/>
            <a:ext cx="153710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425660" y="1892618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1954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425660" y="2370892"/>
            <a:ext cx="590978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Inception as East Pakistan Stock Exchange.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1384459" y="3707011"/>
            <a:ext cx="808553" cy="30480"/>
          </a:xfrm>
          <a:prstGeom prst="roundRect">
            <a:avLst>
              <a:gd name="adj" fmla="val 113700"/>
            </a:avLst>
          </a:prstGeom>
          <a:solidFill>
            <a:srgbClr val="49606E"/>
          </a:solidFill>
          <a:ln/>
        </p:spPr>
      </p:sp>
      <p:sp>
        <p:nvSpPr>
          <p:cNvPr id="11" name="Shape 8"/>
          <p:cNvSpPr/>
          <p:nvPr/>
        </p:nvSpPr>
        <p:spPr>
          <a:xfrm>
            <a:off x="895112" y="3462338"/>
            <a:ext cx="519827" cy="519827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2" name="Text 9"/>
          <p:cNvSpPr/>
          <p:nvPr/>
        </p:nvSpPr>
        <p:spPr>
          <a:xfrm>
            <a:off x="1026319" y="3559135"/>
            <a:ext cx="257413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425660" y="3433405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1962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425660" y="3911679"/>
            <a:ext cx="590978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Renamed Dhaka Stock Exchange (DSE).</a:t>
            </a:r>
            <a:endParaRPr lang="en-US" sz="2000" dirty="0"/>
          </a:p>
        </p:txBody>
      </p:sp>
      <p:sp>
        <p:nvSpPr>
          <p:cNvPr id="15" name="Shape 12"/>
          <p:cNvSpPr/>
          <p:nvPr/>
        </p:nvSpPr>
        <p:spPr>
          <a:xfrm>
            <a:off x="1384459" y="5247799"/>
            <a:ext cx="808553" cy="30480"/>
          </a:xfrm>
          <a:prstGeom prst="roundRect">
            <a:avLst>
              <a:gd name="adj" fmla="val 113700"/>
            </a:avLst>
          </a:prstGeom>
          <a:solidFill>
            <a:srgbClr val="49606E"/>
          </a:solidFill>
          <a:ln/>
        </p:spPr>
      </p:sp>
      <p:sp>
        <p:nvSpPr>
          <p:cNvPr id="16" name="Shape 13"/>
          <p:cNvSpPr/>
          <p:nvPr/>
        </p:nvSpPr>
        <p:spPr>
          <a:xfrm>
            <a:off x="895112" y="5003125"/>
            <a:ext cx="519827" cy="519827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1023818" y="5099923"/>
            <a:ext cx="262295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425660" y="4974193"/>
            <a:ext cx="2794516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1996 &amp; 2010-2011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425660" y="5452467"/>
            <a:ext cx="590978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Major market crashes.</a:t>
            </a:r>
            <a:endParaRPr lang="en-US" sz="2000" dirty="0"/>
          </a:p>
        </p:txBody>
      </p:sp>
      <p:sp>
        <p:nvSpPr>
          <p:cNvPr id="20" name="Shape 17"/>
          <p:cNvSpPr/>
          <p:nvPr/>
        </p:nvSpPr>
        <p:spPr>
          <a:xfrm>
            <a:off x="1384459" y="6788587"/>
            <a:ext cx="808553" cy="30480"/>
          </a:xfrm>
          <a:prstGeom prst="roundRect">
            <a:avLst>
              <a:gd name="adj" fmla="val 113700"/>
            </a:avLst>
          </a:prstGeom>
          <a:solidFill>
            <a:srgbClr val="49606E"/>
          </a:solidFill>
          <a:ln/>
        </p:spPr>
      </p:sp>
      <p:sp>
        <p:nvSpPr>
          <p:cNvPr id="21" name="Shape 18"/>
          <p:cNvSpPr/>
          <p:nvPr/>
        </p:nvSpPr>
        <p:spPr>
          <a:xfrm>
            <a:off x="895112" y="6543913"/>
            <a:ext cx="519827" cy="519827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22" name="Text 19"/>
          <p:cNvSpPr/>
          <p:nvPr/>
        </p:nvSpPr>
        <p:spPr>
          <a:xfrm>
            <a:off x="1024057" y="6640711"/>
            <a:ext cx="261937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425660" y="6514981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Post-Crashes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425660" y="6993255"/>
            <a:ext cx="590978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Regulatory reforms implemented.</a:t>
            </a:r>
            <a:endParaRPr lang="en-US" sz="2000" dirty="0"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717423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Stock Exchanges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482822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Dhaka Stock Exchange (DSE)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Established in 1964, automated trading introduced in 1998. Key indices include DSI, DSEX, and DS30. Functions include listing, trading, settlement, and market surveillance.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614761" y="3596521"/>
            <a:ext cx="56659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Chittagong Stock Exchange (CSE)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187785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Established in 1995, automated trading introduced in 1998. Key indices include CASPI, CSE30, and CSCX. Functions are similar to DSE, providing a platform for trading and investment.</a:t>
            </a:r>
            <a:endParaRPr lang="en-US" sz="2000" dirty="0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33719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Market Indicators &amp; Sector Performance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140041"/>
            <a:ext cx="301871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Market Indicators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731306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Key parameters include the number of listed companies, market capitalization, and daily trade volume. Efficiency indicators include P/E ratio, dividend yield, and liquidity.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614761" y="4140041"/>
            <a:ext cx="342042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Sector Performance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731306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DSE has 296 companies with 562 securities, while the CSE has 264 companies with 302 securities. Key sectors include Banking, Insurance, Pharmaceuticals, and Textiles.</a:t>
            </a:r>
            <a:endParaRPr lang="en-US" sz="2000" dirty="0"/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98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1530" y="3537109"/>
            <a:ext cx="10379988" cy="681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Present Market Scenario (2025)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811530" y="4682609"/>
            <a:ext cx="6329720" cy="765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00"/>
              </a:lnSpc>
              <a:buNone/>
            </a:pPr>
            <a:r>
              <a:rPr lang="en-US" sz="6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35.08%</a:t>
            </a:r>
            <a:endParaRPr lang="en-US" sz="6000" dirty="0"/>
          </a:p>
        </p:txBody>
      </p:sp>
      <p:sp>
        <p:nvSpPr>
          <p:cNvPr id="5" name="Text 2"/>
          <p:cNvSpPr/>
          <p:nvPr/>
        </p:nvSpPr>
        <p:spPr>
          <a:xfrm>
            <a:off x="2612469" y="5737384"/>
            <a:ext cx="2727841" cy="340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DSEX Growth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811530" y="6217325"/>
            <a:ext cx="6329720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Index rose significantly.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489031" y="4682609"/>
            <a:ext cx="6329839" cy="765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00"/>
              </a:lnSpc>
              <a:buNone/>
            </a:pPr>
            <a:r>
              <a:rPr lang="en-US" sz="6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$114.5B</a:t>
            </a:r>
            <a:endParaRPr lang="en-US" sz="6000" dirty="0"/>
          </a:p>
        </p:txBody>
      </p:sp>
      <p:sp>
        <p:nvSpPr>
          <p:cNvPr id="8" name="Text 5"/>
          <p:cNvSpPr/>
          <p:nvPr/>
        </p:nvSpPr>
        <p:spPr>
          <a:xfrm>
            <a:off x="9289971" y="5737384"/>
            <a:ext cx="2727841" cy="3408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Market Cap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489031" y="6217325"/>
            <a:ext cx="6329839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Projected capitalization.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811530" y="6848951"/>
            <a:ext cx="13007340" cy="741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DSEX Index rose by 35.08% in early 2025, indicating strong market performance. Market capitalization is projected to reach $114.50 billion by 2025. Technology, Banking, and Consumer Goods sectors are leading growth.</a:t>
            </a:r>
            <a:endParaRPr lang="en-US" sz="2000" dirty="0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8833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Future Prospects &amp; SWOT Analysis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755344"/>
            <a:ext cx="7468553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29946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Prospects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3490198"/>
            <a:ext cx="698992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Growth in technology and telecommunications, government focus on debt capital market, potential in securitization, derivatives, and green finance.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6324124" y="5117902"/>
            <a:ext cx="7468553" cy="2298898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6563439" y="53572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SWOT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63439" y="5709166"/>
            <a:ext cx="698992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Strengths include high returns and a regulatory body. Weaknesses include volatility and lack of professional standards. Opportunities include growth in technology and foreign investment.</a:t>
            </a:r>
            <a:endParaRPr lang="en-US" sz="2000"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6460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Findings &amp; Recommendations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331607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Investors are often influenced by rumors and short-term gains. Financial institutions play a significant role in market liquidity. Regulatory bodies need to strengthen surveillance and enforcement to ensure market stability.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837724" y="5132903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Recommendations include demutualization of stock exchanges, strengthening market surveillance systems, ensuring integrity of BSEC staff, introducing asset revaluation policies, and increasing the supply of fundamentally strong securities.</a:t>
            </a:r>
            <a:endParaRPr lang="en-US" sz="2000" dirty="0"/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934</Words>
  <Application>Microsoft Office PowerPoint</Application>
  <PresentationFormat>Custom</PresentationFormat>
  <Paragraphs>74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Syne Extra Bold</vt:lpstr>
      <vt:lpstr>Roboto</vt:lpstr>
      <vt:lpstr>Cabin</vt:lpstr>
      <vt:lpstr>Unbounded</vt:lpstr>
      <vt:lpstr>Webdings</vt:lpstr>
      <vt:lpstr>Times New Roman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Nishat nitu</cp:lastModifiedBy>
  <cp:revision>9</cp:revision>
  <dcterms:created xsi:type="dcterms:W3CDTF">2025-03-04T17:17:01Z</dcterms:created>
  <dcterms:modified xsi:type="dcterms:W3CDTF">2025-03-14T17:34:38Z</dcterms:modified>
</cp:coreProperties>
</file>